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69" r:id="rId7"/>
    <p:sldId id="263" r:id="rId8"/>
    <p:sldId id="267" r:id="rId9"/>
    <p:sldId id="264" r:id="rId10"/>
    <p:sldId id="261" r:id="rId11"/>
    <p:sldId id="271" r:id="rId12"/>
  </p:sldIdLst>
  <p:sldSz cx="11522075" cy="6480175"/>
  <p:notesSz cx="6858000" cy="9144000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0B5"/>
    <a:srgbClr val="3D6595"/>
    <a:srgbClr val="335D6A"/>
    <a:srgbClr val="2A5243"/>
    <a:srgbClr val="3B4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678" y="102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37105-4F1A-4D08-818D-13641B4CC46D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9C3328-DB25-48E2-836A-5FA209E5B6EA}">
      <dgm:prSet phldrT="[Текст]" custT="1"/>
      <dgm:spPr/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Федеральный уровень</a:t>
          </a:r>
        </a:p>
      </dgm:t>
    </dgm:pt>
    <dgm:pt modelId="{41B3C5D8-F121-4959-9BA9-7C73227BA242}" type="parTrans" cxnId="{3A646B63-4AF1-4941-9B8F-E95428115D61}">
      <dgm:prSet/>
      <dgm:spPr/>
      <dgm:t>
        <a:bodyPr/>
        <a:lstStyle/>
        <a:p>
          <a:endParaRPr lang="ru-RU"/>
        </a:p>
      </dgm:t>
    </dgm:pt>
    <dgm:pt modelId="{1FE5E440-AAE5-45B0-9B0E-ED3BF89861FF}" type="sibTrans" cxnId="{3A646B63-4AF1-4941-9B8F-E95428115D61}">
      <dgm:prSet/>
      <dgm:spPr/>
      <dgm:t>
        <a:bodyPr/>
        <a:lstStyle/>
        <a:p>
          <a:endParaRPr lang="ru-RU"/>
        </a:p>
      </dgm:t>
    </dgm:pt>
    <dgm:pt modelId="{C58B2F08-3F7E-445D-A898-D133E69AF178}">
      <dgm:prSet phldrT="[Текст]" custT="1"/>
      <dgm:spPr/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Региональный уровень</a:t>
          </a:r>
        </a:p>
      </dgm:t>
    </dgm:pt>
    <dgm:pt modelId="{0C4CA1A8-1EA8-4B35-845A-EC0E7D18E1DD}" type="parTrans" cxnId="{058A5E42-841B-4F4C-9AA4-167D3914FCB6}">
      <dgm:prSet/>
      <dgm:spPr/>
      <dgm:t>
        <a:bodyPr/>
        <a:lstStyle/>
        <a:p>
          <a:endParaRPr lang="ru-RU"/>
        </a:p>
      </dgm:t>
    </dgm:pt>
    <dgm:pt modelId="{638E1376-0E5F-4C13-8C45-30918268731A}" type="sibTrans" cxnId="{058A5E42-841B-4F4C-9AA4-167D3914FCB6}">
      <dgm:prSet/>
      <dgm:spPr/>
      <dgm:t>
        <a:bodyPr/>
        <a:lstStyle/>
        <a:p>
          <a:endParaRPr lang="ru-RU"/>
        </a:p>
      </dgm:t>
    </dgm:pt>
    <dgm:pt modelId="{8DA4AB99-89AF-4AF3-87F4-46A8EE2A8863}">
      <dgm:prSet phldrT="[Текст]" custT="1"/>
      <dgm:spPr/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Уровень образовательного учреждения</a:t>
          </a:r>
        </a:p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МБУ ДО «ДШИ г. Анива»</a:t>
          </a:r>
        </a:p>
      </dgm:t>
    </dgm:pt>
    <dgm:pt modelId="{BE58C647-6D2B-45E5-969D-7DCB28457E73}" type="parTrans" cxnId="{0BEE5694-22A6-40DA-AD9E-00B3583F6056}">
      <dgm:prSet/>
      <dgm:spPr/>
      <dgm:t>
        <a:bodyPr/>
        <a:lstStyle/>
        <a:p>
          <a:endParaRPr lang="ru-RU"/>
        </a:p>
      </dgm:t>
    </dgm:pt>
    <dgm:pt modelId="{F0FA034D-394D-416C-A357-CA187E0CF6FF}" type="sibTrans" cxnId="{0BEE5694-22A6-40DA-AD9E-00B3583F6056}">
      <dgm:prSet/>
      <dgm:spPr/>
      <dgm:t>
        <a:bodyPr/>
        <a:lstStyle/>
        <a:p>
          <a:endParaRPr lang="ru-RU"/>
        </a:p>
      </dgm:t>
    </dgm:pt>
    <dgm:pt modelId="{570539C2-CDBA-4411-900A-184F713D2D28}" type="pres">
      <dgm:prSet presAssocID="{F9637105-4F1A-4D08-818D-13641B4CC46D}" presName="Name0" presStyleCnt="0">
        <dgm:presLayoutVars>
          <dgm:dir/>
          <dgm:animLvl val="lvl"/>
          <dgm:resizeHandles val="exact"/>
        </dgm:presLayoutVars>
      </dgm:prSet>
      <dgm:spPr/>
    </dgm:pt>
    <dgm:pt modelId="{BEF86DCC-F06F-48C8-AF5F-E18E403FC270}" type="pres">
      <dgm:prSet presAssocID="{859C3328-DB25-48E2-836A-5FA209E5B6EA}" presName="Name8" presStyleCnt="0"/>
      <dgm:spPr/>
    </dgm:pt>
    <dgm:pt modelId="{F314275D-0060-4A6D-AB6A-A23DD17E307C}" type="pres">
      <dgm:prSet presAssocID="{859C3328-DB25-48E2-836A-5FA209E5B6EA}" presName="level" presStyleLbl="node1" presStyleIdx="0" presStyleCnt="3" custScaleX="99850" custScaleY="93882" custLinFactNeighborX="-474" custLinFactNeighborY="68">
        <dgm:presLayoutVars>
          <dgm:chMax val="1"/>
          <dgm:bulletEnabled val="1"/>
        </dgm:presLayoutVars>
      </dgm:prSet>
      <dgm:spPr/>
    </dgm:pt>
    <dgm:pt modelId="{F8D3E1F1-DFF1-436C-A56A-9CDCCBCCCB75}" type="pres">
      <dgm:prSet presAssocID="{859C3328-DB25-48E2-836A-5FA209E5B6E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69CCF99-A1BA-403D-B31A-CCD93D73BA24}" type="pres">
      <dgm:prSet presAssocID="{C58B2F08-3F7E-445D-A898-D133E69AF178}" presName="Name8" presStyleCnt="0"/>
      <dgm:spPr/>
    </dgm:pt>
    <dgm:pt modelId="{34794679-1FED-4027-B7DC-F825FA35C4C8}" type="pres">
      <dgm:prSet presAssocID="{C58B2F08-3F7E-445D-A898-D133E69AF178}" presName="level" presStyleLbl="node1" presStyleIdx="1" presStyleCnt="3" custScaleX="100521" custScaleY="92888" custLinFactNeighborX="386" custLinFactNeighborY="922">
        <dgm:presLayoutVars>
          <dgm:chMax val="1"/>
          <dgm:bulletEnabled val="1"/>
        </dgm:presLayoutVars>
      </dgm:prSet>
      <dgm:spPr/>
    </dgm:pt>
    <dgm:pt modelId="{C48FB0B7-47EA-4267-945B-D429BE68A5C5}" type="pres">
      <dgm:prSet presAssocID="{C58B2F08-3F7E-445D-A898-D133E69AF17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6A7BF6B-B0AF-44E2-94E9-3643AD6FFE8E}" type="pres">
      <dgm:prSet presAssocID="{8DA4AB99-89AF-4AF3-87F4-46A8EE2A8863}" presName="Name8" presStyleCnt="0"/>
      <dgm:spPr/>
    </dgm:pt>
    <dgm:pt modelId="{C68F3047-BA9C-44FA-9703-B69427ACB9B4}" type="pres">
      <dgm:prSet presAssocID="{8DA4AB99-89AF-4AF3-87F4-46A8EE2A8863}" presName="level" presStyleLbl="node1" presStyleIdx="2" presStyleCnt="3" custLinFactNeighborX="-3395" custLinFactNeighborY="8875">
        <dgm:presLayoutVars>
          <dgm:chMax val="1"/>
          <dgm:bulletEnabled val="1"/>
        </dgm:presLayoutVars>
      </dgm:prSet>
      <dgm:spPr/>
    </dgm:pt>
    <dgm:pt modelId="{8CABA2EE-5C63-4490-8649-6397A44508DA}" type="pres">
      <dgm:prSet presAssocID="{8DA4AB99-89AF-4AF3-87F4-46A8EE2A886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EE1FB31-1941-41CC-A611-02AA9C84826F}" type="presOf" srcId="{8DA4AB99-89AF-4AF3-87F4-46A8EE2A8863}" destId="{C68F3047-BA9C-44FA-9703-B69427ACB9B4}" srcOrd="0" destOrd="0" presId="urn:microsoft.com/office/officeart/2005/8/layout/pyramid1"/>
    <dgm:cxn modelId="{D8BC5734-5B7B-4A7E-B315-F1D2CFFF17BB}" type="presOf" srcId="{859C3328-DB25-48E2-836A-5FA209E5B6EA}" destId="{F314275D-0060-4A6D-AB6A-A23DD17E307C}" srcOrd="0" destOrd="0" presId="urn:microsoft.com/office/officeart/2005/8/layout/pyramid1"/>
    <dgm:cxn modelId="{DF1F9960-A121-4FCD-BFB0-5A5E391E1FD7}" type="presOf" srcId="{C58B2F08-3F7E-445D-A898-D133E69AF178}" destId="{34794679-1FED-4027-B7DC-F825FA35C4C8}" srcOrd="0" destOrd="0" presId="urn:microsoft.com/office/officeart/2005/8/layout/pyramid1"/>
    <dgm:cxn modelId="{058A5E42-841B-4F4C-9AA4-167D3914FCB6}" srcId="{F9637105-4F1A-4D08-818D-13641B4CC46D}" destId="{C58B2F08-3F7E-445D-A898-D133E69AF178}" srcOrd="1" destOrd="0" parTransId="{0C4CA1A8-1EA8-4B35-845A-EC0E7D18E1DD}" sibTransId="{638E1376-0E5F-4C13-8C45-30918268731A}"/>
    <dgm:cxn modelId="{3A646B63-4AF1-4941-9B8F-E95428115D61}" srcId="{F9637105-4F1A-4D08-818D-13641B4CC46D}" destId="{859C3328-DB25-48E2-836A-5FA209E5B6EA}" srcOrd="0" destOrd="0" parTransId="{41B3C5D8-F121-4959-9BA9-7C73227BA242}" sibTransId="{1FE5E440-AAE5-45B0-9B0E-ED3BF89861FF}"/>
    <dgm:cxn modelId="{0BEE5694-22A6-40DA-AD9E-00B3583F6056}" srcId="{F9637105-4F1A-4D08-818D-13641B4CC46D}" destId="{8DA4AB99-89AF-4AF3-87F4-46A8EE2A8863}" srcOrd="2" destOrd="0" parTransId="{BE58C647-6D2B-45E5-969D-7DCB28457E73}" sibTransId="{F0FA034D-394D-416C-A357-CA187E0CF6FF}"/>
    <dgm:cxn modelId="{6E10169B-6661-4EEC-8395-E3B821C9EC0F}" type="presOf" srcId="{859C3328-DB25-48E2-836A-5FA209E5B6EA}" destId="{F8D3E1F1-DFF1-436C-A56A-9CDCCBCCCB75}" srcOrd="1" destOrd="0" presId="urn:microsoft.com/office/officeart/2005/8/layout/pyramid1"/>
    <dgm:cxn modelId="{D3574CD1-46D8-4322-B3CC-11E48809C9B2}" type="presOf" srcId="{F9637105-4F1A-4D08-818D-13641B4CC46D}" destId="{570539C2-CDBA-4411-900A-184F713D2D28}" srcOrd="0" destOrd="0" presId="urn:microsoft.com/office/officeart/2005/8/layout/pyramid1"/>
    <dgm:cxn modelId="{1217A1E5-04EC-4AA0-83D2-352B7EE8E10E}" type="presOf" srcId="{C58B2F08-3F7E-445D-A898-D133E69AF178}" destId="{C48FB0B7-47EA-4267-945B-D429BE68A5C5}" srcOrd="1" destOrd="0" presId="urn:microsoft.com/office/officeart/2005/8/layout/pyramid1"/>
    <dgm:cxn modelId="{EE40ACFF-D81F-4568-A12D-A78A8DC97415}" type="presOf" srcId="{8DA4AB99-89AF-4AF3-87F4-46A8EE2A8863}" destId="{8CABA2EE-5C63-4490-8649-6397A44508DA}" srcOrd="1" destOrd="0" presId="urn:microsoft.com/office/officeart/2005/8/layout/pyramid1"/>
    <dgm:cxn modelId="{AA28E6A3-CBFD-4B4E-A497-10D61D029DBA}" type="presParOf" srcId="{570539C2-CDBA-4411-900A-184F713D2D28}" destId="{BEF86DCC-F06F-48C8-AF5F-E18E403FC270}" srcOrd="0" destOrd="0" presId="urn:microsoft.com/office/officeart/2005/8/layout/pyramid1"/>
    <dgm:cxn modelId="{C28F1965-BFA8-45B4-8F16-6F5B2A5977B8}" type="presParOf" srcId="{BEF86DCC-F06F-48C8-AF5F-E18E403FC270}" destId="{F314275D-0060-4A6D-AB6A-A23DD17E307C}" srcOrd="0" destOrd="0" presId="urn:microsoft.com/office/officeart/2005/8/layout/pyramid1"/>
    <dgm:cxn modelId="{DE8A92A2-47A0-435F-ABC7-8E1C6231014B}" type="presParOf" srcId="{BEF86DCC-F06F-48C8-AF5F-E18E403FC270}" destId="{F8D3E1F1-DFF1-436C-A56A-9CDCCBCCCB75}" srcOrd="1" destOrd="0" presId="urn:microsoft.com/office/officeart/2005/8/layout/pyramid1"/>
    <dgm:cxn modelId="{3FE209BC-7457-4B1D-B26E-243DFCAE43C5}" type="presParOf" srcId="{570539C2-CDBA-4411-900A-184F713D2D28}" destId="{669CCF99-A1BA-403D-B31A-CCD93D73BA24}" srcOrd="1" destOrd="0" presId="urn:microsoft.com/office/officeart/2005/8/layout/pyramid1"/>
    <dgm:cxn modelId="{E73E1A33-55BC-448B-96C4-72C05CF3B011}" type="presParOf" srcId="{669CCF99-A1BA-403D-B31A-CCD93D73BA24}" destId="{34794679-1FED-4027-B7DC-F825FA35C4C8}" srcOrd="0" destOrd="0" presId="urn:microsoft.com/office/officeart/2005/8/layout/pyramid1"/>
    <dgm:cxn modelId="{8007C8DE-89B6-4C4B-892C-98B9543ED248}" type="presParOf" srcId="{669CCF99-A1BA-403D-B31A-CCD93D73BA24}" destId="{C48FB0B7-47EA-4267-945B-D429BE68A5C5}" srcOrd="1" destOrd="0" presId="urn:microsoft.com/office/officeart/2005/8/layout/pyramid1"/>
    <dgm:cxn modelId="{CB76F67F-F124-46D4-B22D-EC69C152DF1D}" type="presParOf" srcId="{570539C2-CDBA-4411-900A-184F713D2D28}" destId="{F6A7BF6B-B0AF-44E2-94E9-3643AD6FFE8E}" srcOrd="2" destOrd="0" presId="urn:microsoft.com/office/officeart/2005/8/layout/pyramid1"/>
    <dgm:cxn modelId="{7592EF66-1731-432A-A2D0-F87BFCFD6137}" type="presParOf" srcId="{F6A7BF6B-B0AF-44E2-94E9-3643AD6FFE8E}" destId="{C68F3047-BA9C-44FA-9703-B69427ACB9B4}" srcOrd="0" destOrd="0" presId="urn:microsoft.com/office/officeart/2005/8/layout/pyramid1"/>
    <dgm:cxn modelId="{60ABCA57-1FF2-4CE2-9B5F-4B6324F829AF}" type="presParOf" srcId="{F6A7BF6B-B0AF-44E2-94E9-3643AD6FFE8E}" destId="{8CABA2EE-5C63-4490-8649-6397A44508D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4275D-0060-4A6D-AB6A-A23DD17E307C}">
      <dsp:nvSpPr>
        <dsp:cNvPr id="0" name=""/>
        <dsp:cNvSpPr/>
      </dsp:nvSpPr>
      <dsp:spPr>
        <a:xfrm>
          <a:off x="2412304" y="1174"/>
          <a:ext cx="2353842" cy="1621570"/>
        </a:xfrm>
        <a:prstGeom prst="trapezoid">
          <a:avLst>
            <a:gd name="adj" fmla="val 7268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Федеральный уровень</a:t>
          </a:r>
        </a:p>
      </dsp:txBody>
      <dsp:txXfrm>
        <a:off x="2412304" y="1174"/>
        <a:ext cx="2353842" cy="1621570"/>
      </dsp:txXfrm>
    </dsp:sp>
    <dsp:sp modelId="{34794679-1FED-4027-B7DC-F825FA35C4C8}">
      <dsp:nvSpPr>
        <dsp:cNvPr id="0" name=""/>
        <dsp:cNvSpPr/>
      </dsp:nvSpPr>
      <dsp:spPr>
        <a:xfrm>
          <a:off x="1261386" y="1637495"/>
          <a:ext cx="4714232" cy="1604401"/>
        </a:xfrm>
        <a:prstGeom prst="trapezoid">
          <a:avLst>
            <a:gd name="adj" fmla="val 72688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Региональный уровень</a:t>
          </a:r>
        </a:p>
      </dsp:txBody>
      <dsp:txXfrm>
        <a:off x="2086377" y="1637495"/>
        <a:ext cx="3064250" cy="1604401"/>
      </dsp:txXfrm>
    </dsp:sp>
    <dsp:sp modelId="{C68F3047-BA9C-44FA-9703-B69427ACB9B4}">
      <dsp:nvSpPr>
        <dsp:cNvPr id="0" name=""/>
        <dsp:cNvSpPr/>
      </dsp:nvSpPr>
      <dsp:spPr>
        <a:xfrm>
          <a:off x="0" y="3225971"/>
          <a:ext cx="7200800" cy="1727242"/>
        </a:xfrm>
        <a:prstGeom prst="trapezoid">
          <a:avLst>
            <a:gd name="adj" fmla="val 72688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Уровень образовательного учреждения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МБУ ДО «ДШИ г. Анива»</a:t>
          </a:r>
        </a:p>
      </dsp:txBody>
      <dsp:txXfrm>
        <a:off x="1260139" y="3225971"/>
        <a:ext cx="4680520" cy="1727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437" y="1692701"/>
            <a:ext cx="10153127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ПРОЦЕССА ПРИЕМА, ПЕРЕДАЧИ И СБОРА ИНФОРМАЦИИ СОТРУДНИКАМИ УЧЕЖДЕНИЯ  И ОПТИМИЗАЦИЯ ПРОЦЕССА ВЫДАЧИ  И СДАЧИ УЧЕБНОЙ, МЕТОДИЧЕСКОЙ, НОТНОЙ ЛИТЕРАТУРЫ ПРЕПОДАВАТЕЛЯМ И ОБУЧАЮЩИМСЯ</a:t>
            </a:r>
            <a:endParaRPr lang="ru-RU" sz="32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436" y="193099"/>
            <a:ext cx="105131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Достигнутые результаты</a:t>
            </a:r>
          </a:p>
          <a:p>
            <a:pPr algn="ctr"/>
            <a:endParaRPr lang="ru-RU" sz="3200" b="1" dirty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217122F0-A37D-456F-BA1F-79199B1A3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81004"/>
              </p:ext>
            </p:extLst>
          </p:nvPr>
        </p:nvGraphicFramePr>
        <p:xfrm>
          <a:off x="1776328" y="1439887"/>
          <a:ext cx="7681384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346">
                  <a:extLst>
                    <a:ext uri="{9D8B030D-6E8A-4147-A177-3AD203B41FA5}">
                      <a16:colId xmlns:a16="http://schemas.microsoft.com/office/drawing/2014/main" val="3671093858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617258124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3834034141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1644664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цели (</a:t>
                      </a:r>
                      <a:r>
                        <a:rPr lang="ru-RU" dirty="0" err="1"/>
                        <a:t>ед.изм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Текущий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Целевой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Полученный результат, эффект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16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времени выдачи литературы читателю в школьной библиотеке,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Максимум - 18 мин. </a:t>
                      </a:r>
                    </a:p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Минимум – 12 мин.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Максимум – 12</a:t>
                      </a:r>
                    </a:p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Минимум - 9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соблюдении модернизации рабочего процесса достигли уменьшения времени в обслуживании читателя.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755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7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BBB6E-45D7-4D1A-AD1B-1DFECC56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45" y="215751"/>
            <a:ext cx="10369868" cy="1080029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3200" b="1" dirty="0">
                <a:latin typeface="Arial Black" panose="020B0A04020102020204" pitchFamily="34" charset="0"/>
              </a:rPr>
              <a:t>Результаты проекта. Разработанные стандарты по внедренным улучшениям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CEA44-D8AA-4C24-8098-573A850F931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800" dirty="0"/>
              <a:t>Улучшено качество обслуживания преподавателей и обучающихся библиотекарем за счёт сокращения времени. Стали более комфортные условия поиска литературы библиотекарем.</a:t>
            </a:r>
          </a:p>
          <a:p>
            <a:r>
              <a:rPr lang="ru-RU" sz="2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Снижение затрат рабочего времени на предоставлении необходимой информации.</a:t>
            </a:r>
            <a:endParaRPr lang="ru-RU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124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2A1B5E9B-C919-4202-8F52-311543D46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261861"/>
              </p:ext>
            </p:extLst>
          </p:nvPr>
        </p:nvGraphicFramePr>
        <p:xfrm>
          <a:off x="216421" y="71735"/>
          <a:ext cx="11161240" cy="640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421" y="71735"/>
                        <a:ext cx="11161240" cy="6408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0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F733063-6377-4E1C-8F84-456B78696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609115"/>
              </p:ext>
            </p:extLst>
          </p:nvPr>
        </p:nvGraphicFramePr>
        <p:xfrm>
          <a:off x="1152525" y="35867"/>
          <a:ext cx="9577064" cy="640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2525" y="35867"/>
                        <a:ext cx="9577064" cy="640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020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4DDCB2D9-78D3-4B37-81C5-09CE5798E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926648"/>
              </p:ext>
            </p:extLst>
          </p:nvPr>
        </p:nvGraphicFramePr>
        <p:xfrm>
          <a:off x="360437" y="143743"/>
          <a:ext cx="10801200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437" y="143743"/>
                        <a:ext cx="10801200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820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61" y="215751"/>
            <a:ext cx="748883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</a:p>
          <a:p>
            <a:pPr algn="ctr">
              <a:lnSpc>
                <a:spcPct val="200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Яцук М.А. -зам. директора по ПВР;</a:t>
            </a:r>
          </a:p>
          <a:p>
            <a:pPr algn="ctr">
              <a:lnSpc>
                <a:spcPct val="200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Хандошко В.И. – методист;</a:t>
            </a:r>
          </a:p>
          <a:p>
            <a:pPr algn="ctr">
              <a:lnSpc>
                <a:spcPct val="200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Воронина С.В. – методист;</a:t>
            </a:r>
            <a:endParaRPr lang="ru-RU" sz="3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Шилова А.С. – зав. вокальным отделением</a:t>
            </a:r>
            <a:r>
              <a:rPr lang="ru-RU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ru-RU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Ивкович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И. – зав. народного отделения;</a:t>
            </a:r>
          </a:p>
          <a:p>
            <a:pPr algn="ctr">
              <a:lnSpc>
                <a:spcPct val="200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Димитриевич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Й. – зав. оркестрового отделения</a:t>
            </a:r>
            <a:r>
              <a:rPr lang="ru-RU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Шубникова Н.В. -зав. хореографическим отделением;</a:t>
            </a:r>
          </a:p>
          <a:p>
            <a:pPr algn="ctr">
              <a:lnSpc>
                <a:spcPct val="200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Рыжова Ю.А. – зав. фортепианного отделения;</a:t>
            </a:r>
          </a:p>
          <a:p>
            <a:pPr algn="ctr">
              <a:lnSpc>
                <a:spcPct val="200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Федурина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К.В. – зав. теоретическим отделением;</a:t>
            </a:r>
          </a:p>
          <a:p>
            <a:pPr algn="ctr">
              <a:lnSpc>
                <a:spcPct val="200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Бедрина Л.Б. – зав. библиотекой.</a:t>
            </a:r>
            <a:endParaRPr lang="ru-RU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84970" y="47470"/>
            <a:ext cx="3581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Анализ проблем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D993AD02-C36B-4216-8CDD-6B82C89F3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96009"/>
              </p:ext>
            </p:extLst>
          </p:nvPr>
        </p:nvGraphicFramePr>
        <p:xfrm>
          <a:off x="576461" y="679626"/>
          <a:ext cx="10297143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92">
                  <a:extLst>
                    <a:ext uri="{9D8B030D-6E8A-4147-A177-3AD203B41FA5}">
                      <a16:colId xmlns:a16="http://schemas.microsoft.com/office/drawing/2014/main" val="755016541"/>
                    </a:ext>
                  </a:extLst>
                </a:gridCol>
                <a:gridCol w="2699108">
                  <a:extLst>
                    <a:ext uri="{9D8B030D-6E8A-4147-A177-3AD203B41FA5}">
                      <a16:colId xmlns:a16="http://schemas.microsoft.com/office/drawing/2014/main" val="238503488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998499767"/>
                    </a:ext>
                  </a:extLst>
                </a:gridCol>
                <a:gridCol w="3888431">
                  <a:extLst>
                    <a:ext uri="{9D8B030D-6E8A-4147-A177-3AD203B41FA5}">
                      <a16:colId xmlns:a16="http://schemas.microsoft.com/office/drawing/2014/main" val="3517887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  <a:p>
                      <a:r>
                        <a:rPr lang="ru-RU" dirty="0"/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Причина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Мероприятие по устранению проблем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41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Большой объем не переработанной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Большая загруженность сотрудников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Введение и использование бумажного документооборота</a:t>
                      </a:r>
                      <a:r>
                        <a:rPr lang="en-US" sz="1400" b="1" dirty="0"/>
                        <a:t> </a:t>
                      </a:r>
                      <a:r>
                        <a:rPr lang="ru-RU" sz="1400" b="1" dirty="0"/>
                        <a:t>для не имеющих технической возможности</a:t>
                      </a:r>
                      <a:r>
                        <a:rPr lang="en-US" sz="1400" b="1" dirty="0"/>
                        <a:t> </a:t>
                      </a:r>
                      <a:r>
                        <a:rPr lang="ru-RU" sz="1400" b="1" dirty="0"/>
                        <a:t> и документооборота между преподавателями и родителями. Данные собираются путем заполнения формы, разработанной по единому образцу.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27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Большая потеря времени при поиске формуляра читателя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Формуляры не разделены по категориям на педагогический состав и учащихся школы.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Разделение формуляра по категориям на педагогический состав и учащихся школы, использование расстановки формуляров по классам и также в алфавитном порядке.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98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Большие временные потери при поиске заказанной литературы читателем.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Разделение фонда: 1. Учебная литература – не разделена по категориям. 2. Учебное пособие - расставлено по разделам, но не в алфавитном порядке 3. Художественная литература – разделена по возрастной категории, алфавитном порядке, но не расставлена по авторам.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Разделение фонда: 1. Учебная литература - расстановка по классам в алфавитном порядке. 2. Учебное пособие - расстановка по разделам и в алфавитном порядке . 3. Художественная литература – разделение по возрастной категории, по авторам в алфавитном порядке, а так же расстановка книг на полке в алфавитном порядке.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805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1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5145" y="78360"/>
            <a:ext cx="4160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Пирамида проблем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802213564"/>
              </p:ext>
            </p:extLst>
          </p:nvPr>
        </p:nvGraphicFramePr>
        <p:xfrm>
          <a:off x="-14245" y="790643"/>
          <a:ext cx="7200800" cy="495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96226" y="1858521"/>
            <a:ext cx="2217210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выявлено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65093" y="3981663"/>
            <a:ext cx="4392488" cy="16927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"/>
            </a:pPr>
            <a:r>
              <a:rPr lang="ru-RU" sz="1400" b="1" dirty="0">
                <a:solidFill>
                  <a:schemeClr val="tx2"/>
                </a:solidFill>
              </a:rPr>
              <a:t>1. Большие временные потери при поиске формуляра читателя. 2. Большие временные потери при поиске заказанной литературы читателем. 3. Значительные временные потери на принятие заявки. 4. </a:t>
            </a:r>
            <a:r>
              <a:rPr lang="ru-RU" sz="1400" b="1" dirty="0">
                <a:solidFill>
                  <a:schemeClr val="accent1"/>
                </a:solidFill>
              </a:rPr>
              <a:t>Большой объем не переработанной информации</a:t>
            </a:r>
          </a:p>
          <a:p>
            <a:pPr marL="342900" lvl="0" indent="-342900">
              <a:buFont typeface="Wingdings" panose="05000000000000000000" pitchFamily="2" charset="2"/>
              <a:buChar char=""/>
            </a:pP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5093" y="2920092"/>
            <a:ext cx="2217210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выявлено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2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429" y="215751"/>
            <a:ext cx="10945216" cy="382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3200" b="1" kern="0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целевого состояния процесса</a:t>
            </a:r>
          </a:p>
          <a:p>
            <a:pPr defTabSz="914400">
              <a:lnSpc>
                <a:spcPct val="200000"/>
              </a:lnSpc>
            </a:pPr>
            <a:r>
              <a:rPr lang="ru-RU" sz="18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1. </a:t>
            </a:r>
            <a:r>
              <a:rPr lang="ru-RU" sz="18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З</a:t>
            </a:r>
            <a: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ав. библиотекой. </a:t>
            </a:r>
            <a:r>
              <a:rPr lang="ru-RU" sz="1800" b="1" dirty="0">
                <a:latin typeface="Arial Narrow" panose="020B0606020202030204" pitchFamily="34" charset="0"/>
              </a:rPr>
              <a:t>Подготовка и оформление формуляра читателя. Параметры: 1 мин. </a:t>
            </a:r>
          </a:p>
          <a:p>
            <a:pPr lvl="0" defTabSz="914400">
              <a:lnSpc>
                <a:spcPct val="200000"/>
              </a:lnSpc>
            </a:pP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18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2. </a:t>
            </a:r>
            <a:r>
              <a:rPr lang="ru-RU" sz="18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З</a:t>
            </a:r>
            <a: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ав. библиотекой.</a:t>
            </a:r>
            <a:r>
              <a:rPr lang="ru-RU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 Принятие заявки на поиск нужной литературы. Параметры: 1 мин. </a:t>
            </a:r>
          </a:p>
          <a:p>
            <a:pPr lvl="0" defTabSz="914400">
              <a:lnSpc>
                <a:spcPct val="200000"/>
              </a:lnSpc>
            </a:pP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18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3. </a:t>
            </a:r>
            <a:r>
              <a:rPr lang="ru-RU" sz="18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З</a:t>
            </a:r>
            <a: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ав. библиотекой.</a:t>
            </a:r>
            <a:r>
              <a:rPr lang="ru-RU" sz="1800" b="1" dirty="0">
                <a:latin typeface="Arial Narrow" panose="020B0606020202030204" pitchFamily="34" charset="0"/>
              </a:rPr>
              <a:t> Поиск заказанной литературы. Параметры: 3 мин. </a:t>
            </a:r>
          </a:p>
          <a:p>
            <a:pPr lvl="0" defTabSz="914400">
              <a:lnSpc>
                <a:spcPct val="200000"/>
              </a:lnSpc>
            </a:pP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18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4. </a:t>
            </a:r>
            <a:r>
              <a:rPr lang="ru-RU" sz="18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З</a:t>
            </a:r>
            <a: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ав. библиотекой.</a:t>
            </a:r>
            <a:r>
              <a:rPr lang="ru-RU" sz="1800" b="1" dirty="0">
                <a:latin typeface="Arial Narrow" panose="020B0606020202030204" pitchFamily="34" charset="0"/>
              </a:rPr>
              <a:t> Заполнение формуляра читателя. Параметры: 2 мин.</a:t>
            </a:r>
          </a:p>
          <a:p>
            <a:pPr lvl="0" defTabSz="914400">
              <a:lnSpc>
                <a:spcPct val="200000"/>
              </a:lnSpc>
            </a:pP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18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5. </a:t>
            </a:r>
            <a:r>
              <a:rPr lang="ru-RU" sz="18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З</a:t>
            </a:r>
            <a:r>
              <a:rPr lang="ru-RU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ав. библиотекой.</a:t>
            </a:r>
            <a:r>
              <a:rPr lang="ru-RU" sz="1800" b="1" dirty="0">
                <a:latin typeface="Arial Narrow" panose="020B0606020202030204" pitchFamily="34" charset="0"/>
              </a:rPr>
              <a:t> Выдача литературы читателю. Параметры: 2 мин.</a:t>
            </a:r>
          </a:p>
          <a:p>
            <a:pPr lvl="0" defTabSz="914400">
              <a:lnSpc>
                <a:spcPct val="200000"/>
              </a:lnSpc>
            </a:pPr>
            <a:r>
              <a:rPr lang="ru-RU" sz="1800" b="1" dirty="0">
                <a:latin typeface="Arial Narrow" panose="020B0606020202030204" pitchFamily="34" charset="0"/>
              </a:rPr>
              <a:t>ВВП (время протекания процесса) на одного читателя. Максимум 12 мин. Минимум 9 мин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509" y="2386773"/>
            <a:ext cx="402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  <a:p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  <a:p>
            <a:pPr marL="273050" indent="-273050">
              <a:buFont typeface="Arial" pitchFamily="34" charset="0"/>
              <a:buChar char="•"/>
            </a:pP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454" y="23154"/>
            <a:ext cx="943304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План мероприятий по устранению проблем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Разделение формуляра по категориям на педагогический состав и учащихся школы, использование расстановки формуляров по классам в алфавитном порядке. </a:t>
            </a:r>
          </a:p>
          <a:p>
            <a:pPr algn="ctr"/>
            <a:r>
              <a:rPr lang="ru-RU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зав. библиотекой Бедрина Л.Б.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Разделение фонда: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1. Учебная литература - расстановка по классам в алфавитном порядке.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 Учебное пособие - расстановка по разделам и в алфавитном порядке.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Художественная литература – разделение по возрастной категории, по авторам в алфавитном порядке, а так же расстановка книг на полке в алфавитном порядке</a:t>
            </a:r>
            <a:r>
              <a:rPr lang="ru-RU" sz="2800" dirty="0"/>
              <a:t>.</a:t>
            </a:r>
            <a:endParaRPr lang="ru-RU" sz="3200" b="1" kern="0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</TotalTime>
  <Words>685</Words>
  <Application>Microsoft Office PowerPoint</Application>
  <PresentationFormat>Произвольный</PresentationFormat>
  <Paragraphs>70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Futura PT Book</vt:lpstr>
      <vt:lpstr>Times New Roman</vt:lpstr>
      <vt:lpstr>Wingdings</vt:lpstr>
      <vt:lpstr>Тема Office</vt:lpstr>
      <vt:lpstr>PDF</vt:lpstr>
      <vt:lpstr>Foxit PDF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проекта. Разработанные стандарты по внедренным улучшениям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Василина Ивановна Хандошка</cp:lastModifiedBy>
  <cp:revision>87</cp:revision>
  <dcterms:created xsi:type="dcterms:W3CDTF">2018-10-19T07:56:24Z</dcterms:created>
  <dcterms:modified xsi:type="dcterms:W3CDTF">2024-01-25T02:07:35Z</dcterms:modified>
</cp:coreProperties>
</file>